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7" r:id="rId9"/>
    <p:sldId id="262" r:id="rId10"/>
    <p:sldId id="268" r:id="rId11"/>
    <p:sldId id="264" r:id="rId12"/>
    <p:sldId id="270" r:id="rId13"/>
    <p:sldId id="263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 Re" initials="RR" lastIdx="2" clrIdx="0">
    <p:extLst>
      <p:ext uri="{19B8F6BF-5375-455C-9EA6-DF929625EA0E}">
        <p15:presenceInfo xmlns:p15="http://schemas.microsoft.com/office/powerpoint/2012/main" userId="75ec5cfcfa9f5a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5T13:59:22.004" idx="1">
    <p:pos x="4249" y="1169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5T15:08:39.747" idx="2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0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8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31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78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45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16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66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21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23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1EDFE-36E7-4643-A675-6BD18D5B0006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6BD6-8A55-4717-8D51-BCA953515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78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1CF4D-F25E-7BAB-1944-CBBC1DAA8E6D}"/>
              </a:ext>
            </a:extLst>
          </p:cNvPr>
          <p:cNvSpPr txBox="1"/>
          <p:nvPr/>
        </p:nvSpPr>
        <p:spPr>
          <a:xfrm>
            <a:off x="2226365" y="2741615"/>
            <a:ext cx="6600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Книжный магазин </a:t>
            </a:r>
            <a:r>
              <a:rPr lang="ru-RU" sz="3200" dirty="0" smtClean="0">
                <a:latin typeface="Comic Sans MS" panose="030F0702030302020204" pitchFamily="66" charset="0"/>
              </a:rPr>
              <a:t>«</a:t>
            </a:r>
            <a:r>
              <a:rPr lang="en-US" sz="3200" dirty="0" err="1" smtClean="0">
                <a:latin typeface="Cooper Black" panose="0208090404030B020404" pitchFamily="18" charset="0"/>
              </a:rPr>
              <a:t>CapyBook</a:t>
            </a:r>
            <a:r>
              <a:rPr lang="ru-RU" sz="3200" dirty="0">
                <a:latin typeface="Comic Sans MS" panose="030F0702030302020204" pitchFamily="66" charset="0"/>
              </a:rPr>
              <a:t>» </a:t>
            </a:r>
          </a:p>
        </p:txBody>
      </p:sp>
      <p:pic>
        <p:nvPicPr>
          <p:cNvPr id="12" name="Рисунок 11" descr="Книги на полке">
            <a:extLst>
              <a:ext uri="{FF2B5EF4-FFF2-40B4-BE49-F238E27FC236}">
                <a16:creationId xmlns:a16="http://schemas.microsoft.com/office/drawing/2014/main" id="{4D2FB305-373E-AD50-7D87-9A14CAB63F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03947" y="3253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04264" y="0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Задача </a:t>
            </a:r>
            <a:r>
              <a:rPr lang="ru-RU" b="1" dirty="0" smtClean="0">
                <a:solidFill>
                  <a:srgbClr val="181819"/>
                </a:solidFill>
                <a:latin typeface="Arial Black" panose="020B0A04020102020204" pitchFamily="34" charset="0"/>
              </a:rPr>
              <a:t>Контент-менеджер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9017" y="622775"/>
            <a:ext cx="47519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В идеале тот, кто отвечает за наполнение сайта, берет на себя такие задачи: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искать исполнителей</a:t>
            </a:r>
            <a:r>
              <a:rPr lang="ru-RU" dirty="0" smtClean="0">
                <a:latin typeface="Arial Black" panose="020B0A04020102020204" pitchFamily="34" charset="0"/>
              </a:rPr>
              <a:t>;</a:t>
            </a:r>
            <a:endParaRPr lang="ru-RU" dirty="0">
              <a:latin typeface="Arial Black" panose="020B0A040201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ставить задачи и </a:t>
            </a:r>
            <a:r>
              <a:rPr lang="ru-RU" dirty="0" err="1">
                <a:latin typeface="Arial Black" panose="020B0A04020102020204" pitchFamily="34" charset="0"/>
              </a:rPr>
              <a:t>дедлайны</a:t>
            </a:r>
            <a:r>
              <a:rPr lang="ru-RU" dirty="0">
                <a:latin typeface="Arial Black" panose="020B0A04020102020204" pitchFamily="34" charset="0"/>
              </a:rPr>
              <a:t> для копирайтеров, дизайнеров и тех, кто публикует материалы;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следить за соблюдением сроков;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проверять готовые материалы на соответствие ТЗ и вносить правки;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передавать материалы на оформление и публикацию;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Arial Black" panose="020B0A04020102020204" pitchFamily="34" charset="0"/>
              </a:rPr>
              <a:t>контролировать качество работы на всех этапах.</a:t>
            </a:r>
            <a:endParaRPr lang="ru-RU" b="0" i="0" u="none" strike="noStrike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301928" y="50018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Arial Black" panose="020B0A04020102020204" pitchFamily="34" charset="0"/>
              </a:rPr>
              <a:t>Его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главная </a:t>
            </a:r>
            <a:r>
              <a:rPr lang="ru-RU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задача</a:t>
            </a:r>
            <a:r>
              <a:rPr lang="ru-RU" dirty="0" smtClean="0">
                <a:solidFill>
                  <a:srgbClr val="333333"/>
                </a:solidFill>
                <a:latin typeface="Arial Black" panose="020B0A04020102020204" pitchFamily="34" charset="0"/>
              </a:rPr>
              <a:t> — </a:t>
            </a:r>
            <a:r>
              <a:rPr lang="ru-RU" dirty="0">
                <a:solidFill>
                  <a:srgbClr val="333333"/>
                </a:solidFill>
                <a:latin typeface="Arial Black" panose="020B0A04020102020204" pitchFamily="34" charset="0"/>
              </a:rPr>
              <a:t>сделать так, чтобы на сайте, а также в </a:t>
            </a:r>
            <a:r>
              <a:rPr lang="ru-RU" dirty="0" smtClean="0">
                <a:solidFill>
                  <a:srgbClr val="333333"/>
                </a:solidFill>
                <a:latin typeface="Arial Black" panose="020B0A04020102020204" pitchFamily="34" charset="0"/>
              </a:rPr>
              <a:t>социальных </a:t>
            </a:r>
            <a:r>
              <a:rPr lang="ru-RU" dirty="0">
                <a:solidFill>
                  <a:srgbClr val="333333"/>
                </a:solidFill>
                <a:latin typeface="Arial Black" panose="020B0A04020102020204" pitchFamily="34" charset="0"/>
              </a:rPr>
              <a:t>сетях и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рассылках</a:t>
            </a:r>
            <a:r>
              <a:rPr lang="ru-RU" dirty="0">
                <a:solidFill>
                  <a:srgbClr val="333333"/>
                </a:solidFill>
                <a:latin typeface="Arial Black" panose="020B0A04020102020204" pitchFamily="34" charset="0"/>
              </a:rPr>
              <a:t> всегда была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свежая информация </a:t>
            </a:r>
            <a:r>
              <a:rPr lang="ru-RU" dirty="0">
                <a:solidFill>
                  <a:srgbClr val="333333"/>
                </a:solidFill>
                <a:latin typeface="Arial Black" panose="020B0A04020102020204" pitchFamily="34" charset="0"/>
              </a:rPr>
              <a:t>для пользователей, которая привлекает и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мотивирует их покупать товар или услугу.</a:t>
            </a:r>
          </a:p>
        </p:txBody>
      </p:sp>
      <p:pic>
        <p:nvPicPr>
          <p:cNvPr id="5124" name="Picture 4" descr="https://imgs.yagla.ru/blog/1597/2709_menedj_2-1632737996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94" y="501067"/>
            <a:ext cx="7478468" cy="421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71304" y="142875"/>
            <a:ext cx="26597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Менеджер</a:t>
            </a:r>
            <a:r>
              <a:rPr lang="ru-RU" b="1" dirty="0">
                <a:latin typeface="Arial Black" panose="020B0A04020102020204" pitchFamily="34" charset="0"/>
              </a:rPr>
              <a:t> проекта</a:t>
            </a:r>
          </a:p>
          <a:p>
            <a:endParaRPr lang="ru-RU" sz="2400" b="1" i="0" dirty="0">
              <a:solidFill>
                <a:srgbClr val="181819"/>
              </a:solidFill>
              <a:effectLst/>
              <a:latin typeface="Manrope"/>
            </a:endParaRPr>
          </a:p>
        </p:txBody>
      </p:sp>
      <p:pic>
        <p:nvPicPr>
          <p:cNvPr id="2052" name="Picture 4" descr="https://oir.mobi/uploads/posts/2021-05/1621024784_25-oir_mobi-p-bolshie-morskie-svinki-kapibara-zhivotnie-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118485"/>
            <a:ext cx="6588125" cy="4390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277100" y="1118485"/>
            <a:ext cx="47650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Команда для создания сайта – это своеобразный «организм», нуждающийся в контроле.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Взаимосвязь внутри команды обеспечивает менеджер проекта. </a:t>
            </a:r>
            <a:r>
              <a:rPr lang="ru-RU" dirty="0">
                <a:latin typeface="Arial Black" panose="020B0A04020102020204" pitchFamily="34" charset="0"/>
              </a:rPr>
              <a:t>Он следит за этапами и ходом работ, соблюдением сроков, решает административные и организационные задачи, контролирует соблюдение технического задания.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Менеджер проекта несет ответственность за результат. </a:t>
            </a:r>
            <a:r>
              <a:rPr lang="ru-RU" dirty="0">
                <a:latin typeface="Arial Black" panose="020B0A04020102020204" pitchFamily="34" charset="0"/>
              </a:rPr>
              <a:t>Он снимает обязанность с заказчика контролировать и руководить всем проектом.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5100" y="54581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latin typeface="Arial Black" panose="020B0A04020102020204" pitchFamily="34" charset="0"/>
              </a:rPr>
              <a:t>Бенаппе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3675" y="2438399"/>
            <a:ext cx="699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</a:rPr>
              <a:t>Использование сайта, </a:t>
            </a:r>
            <a:r>
              <a:rPr lang="ru-RU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инструкция</a:t>
            </a:r>
            <a:r>
              <a:rPr lang="ru-RU" sz="2400" b="1" dirty="0" smtClean="0">
                <a:latin typeface="Arial Black" panose="020B0A04020102020204" pitchFamily="34" charset="0"/>
              </a:rPr>
              <a:t>  и его </a:t>
            </a:r>
            <a:r>
              <a:rPr lang="ru-RU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функции</a:t>
            </a:r>
            <a:r>
              <a:rPr lang="ru-RU" sz="2400" b="1" dirty="0" smtClean="0">
                <a:latin typeface="Arial Black" panose="020B0A04020102020204" pitchFamily="34" charset="0"/>
              </a:rPr>
              <a:t>:</a:t>
            </a:r>
            <a:endParaRPr lang="ru-RU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0725" cy="5873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7191375" y="742950"/>
            <a:ext cx="1524000" cy="19431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10601" y="905285"/>
            <a:ext cx="3467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Данной программой </a:t>
            </a:r>
            <a:br>
              <a:rPr lang="ru-RU" dirty="0" smtClean="0">
                <a:latin typeface="Arial Black" panose="020B0A04020102020204" pitchFamily="34" charset="0"/>
              </a:rPr>
            </a:br>
            <a:r>
              <a:rPr lang="ru-RU" dirty="0" smtClean="0">
                <a:latin typeface="Arial Black" panose="020B0A04020102020204" pitchFamily="34" charset="0"/>
              </a:rPr>
              <a:t>могут пользоваться все пользователи.</a:t>
            </a:r>
          </a:p>
          <a:p>
            <a:r>
              <a:rPr lang="ru-RU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Но для полного доступа и  сохранения книг в своих виртуальных полках, нужно авторизоваться .</a:t>
            </a:r>
            <a:endParaRPr lang="ru-R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165"/>
          <a:stretch/>
        </p:blipFill>
        <p:spPr>
          <a:xfrm>
            <a:off x="0" y="247650"/>
            <a:ext cx="9277369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1525" y="390525"/>
            <a:ext cx="3609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Для входа, вы можете использовать</a:t>
            </a:r>
            <a:br>
              <a:rPr lang="ru-RU" b="1" dirty="0" smtClean="0">
                <a:latin typeface="Arial Black" panose="020B0A04020102020204" pitchFamily="34" charset="0"/>
              </a:rPr>
            </a:br>
            <a:r>
              <a:rPr lang="ru-RU" b="1" dirty="0" smtClean="0">
                <a:latin typeface="Arial Black" panose="020B0A04020102020204" pitchFamily="34" charset="0"/>
              </a:rPr>
              <a:t>все </a:t>
            </a:r>
            <a:r>
              <a:rPr lang="ru-RU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популярные социальные сети, почтовые сервисы </a:t>
            </a:r>
            <a:endParaRPr lang="ru-RU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7277100" y="762000"/>
            <a:ext cx="1114425" cy="619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7186612" y="2080260"/>
            <a:ext cx="1295399" cy="6038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51498" y="2736949"/>
            <a:ext cx="375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Или с помощью </a:t>
            </a:r>
          </a:p>
          <a:p>
            <a:r>
              <a:rPr lang="ru-RU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пароля</a:t>
            </a:r>
            <a:r>
              <a:rPr lang="ru-RU" b="1" dirty="0" smtClean="0">
                <a:latin typeface="Arial Black" panose="020B0A04020102020204" pitchFamily="34" charset="0"/>
              </a:rPr>
              <a:t> и </a:t>
            </a:r>
            <a:r>
              <a:rPr lang="ru-RU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номера</a:t>
            </a:r>
            <a:r>
              <a:rPr lang="ru-RU" b="1" dirty="0" smtClean="0">
                <a:latin typeface="Arial Black" panose="020B0A04020102020204" pitchFamily="34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телефона</a:t>
            </a:r>
            <a:endParaRPr lang="ru-RU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735" r="7524"/>
          <a:stretch/>
        </p:blipFill>
        <p:spPr>
          <a:xfrm>
            <a:off x="0" y="1085799"/>
            <a:ext cx="8124825" cy="5267376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6943725" y="657174"/>
            <a:ext cx="1766898" cy="857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10623" y="200025"/>
            <a:ext cx="3028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Во вкладке «Мои книги» можно посмотреть список добавленных.</a:t>
            </a:r>
            <a:br>
              <a:rPr lang="ru-RU" b="1" dirty="0" smtClean="0">
                <a:latin typeface="Arial Black" panose="020B0A04020102020204" pitchFamily="34" charset="0"/>
              </a:rPr>
            </a:br>
            <a:r>
              <a:rPr lang="ru-RU" b="1" dirty="0" smtClean="0">
                <a:latin typeface="Arial Black" panose="020B0A04020102020204" pitchFamily="34" charset="0"/>
              </a:rPr>
              <a:t>Добавить новый список, добавить с компьютера</a:t>
            </a:r>
            <a:endParaRPr lang="ru-RU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207" r="5919"/>
          <a:stretch/>
        </p:blipFill>
        <p:spPr>
          <a:xfrm>
            <a:off x="0" y="107496"/>
            <a:ext cx="8386360" cy="5550354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3333751" y="685800"/>
            <a:ext cx="4591049" cy="13049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4800" y="107496"/>
            <a:ext cx="447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Список покупающихся книг можно увидеть</a:t>
            </a:r>
            <a:br>
              <a:rPr lang="ru-RU" dirty="0" smtClean="0">
                <a:latin typeface="Arial Black" panose="020B0A04020102020204" pitchFamily="34" charset="0"/>
              </a:rPr>
            </a:br>
            <a:r>
              <a:rPr lang="ru-RU" dirty="0" smtClean="0">
                <a:latin typeface="Arial Black" panose="020B0A04020102020204" pitchFamily="34" charset="0"/>
              </a:rPr>
              <a:t>в разделе «корзина».</a:t>
            </a:r>
          </a:p>
          <a:p>
            <a:r>
              <a:rPr lang="ru-RU" dirty="0" smtClean="0">
                <a:latin typeface="Arial Black" panose="020B0A04020102020204" pitchFamily="34" charset="0"/>
              </a:rPr>
              <a:t>При покупке всегда множество акций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39471" y="361712"/>
            <a:ext cx="3518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212529"/>
                </a:solidFill>
                <a:latin typeface="Helvetica Neue"/>
              </a:rPr>
              <a:t>Цена проекта  : 2 333 333</a:t>
            </a:r>
            <a:r>
              <a:rPr lang="en-US" b="1" smtClean="0">
                <a:solidFill>
                  <a:srgbClr val="212529"/>
                </a:solidFill>
                <a:latin typeface="Helvetica Neue"/>
              </a:rPr>
              <a:t> rub</a:t>
            </a:r>
            <a:r>
              <a:rPr lang="ru-RU" b="1" smtClean="0">
                <a:solidFill>
                  <a:srgbClr val="212529"/>
                </a:solidFill>
                <a:latin typeface="Helvetica Neue"/>
              </a:rPr>
              <a:t> </a:t>
            </a:r>
            <a:endParaRPr lang="ru-RU" dirty="0"/>
          </a:p>
        </p:txBody>
      </p:sp>
      <p:pic>
        <p:nvPicPr>
          <p:cNvPr id="6146" name="Picture 2" descr="https://cdn-icons-png.flaticon.com/512/4558/45582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34" y="-44291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88809" y="380416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Удобное управление </a:t>
            </a:r>
            <a:r>
              <a:rPr lang="ru-RU" dirty="0" err="1" smtClean="0">
                <a:solidFill>
                  <a:srgbClr val="212529"/>
                </a:solidFill>
                <a:latin typeface="Arial Black" panose="020B0A04020102020204" pitchFamily="34" charset="0"/>
              </a:rPr>
              <a:t>пользователями,местоположениями,заказами,товаром</a:t>
            </a:r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.</a:t>
            </a:r>
          </a:p>
          <a:p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Шлюзы </a:t>
            </a:r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оплаты </a:t>
            </a:r>
            <a:r>
              <a:rPr lang="ru-RU" dirty="0" err="1" smtClean="0">
                <a:solidFill>
                  <a:srgbClr val="212529"/>
                </a:solidFill>
                <a:latin typeface="Arial Black" panose="020B0A04020102020204" pitchFamily="34" charset="0"/>
              </a:rPr>
              <a:t>ЮMoney,Interkassa</a:t>
            </a:r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, </a:t>
            </a:r>
            <a:r>
              <a:rPr lang="ru-RU" dirty="0" err="1">
                <a:solidFill>
                  <a:srgbClr val="212529"/>
                </a:solidFill>
                <a:latin typeface="Arial Black" panose="020B0A04020102020204" pitchFamily="34" charset="0"/>
              </a:rPr>
              <a:t>Liqpay</a:t>
            </a:r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, </a:t>
            </a:r>
            <a:r>
              <a:rPr lang="ru-RU" dirty="0" err="1" smtClean="0">
                <a:solidFill>
                  <a:srgbClr val="212529"/>
                </a:solidFill>
                <a:latin typeface="Arial Black" panose="020B0A04020102020204" pitchFamily="34" charset="0"/>
              </a:rPr>
              <a:t>Webmoney,карты</a:t>
            </a:r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 smtClean="0">
                <a:solidFill>
                  <a:srgbClr val="212529"/>
                </a:solidFill>
                <a:latin typeface="Arial Black" panose="020B0A04020102020204" pitchFamily="34" charset="0"/>
              </a:rPr>
              <a:t>mir,mastercard</a:t>
            </a:r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.</a:t>
            </a:r>
          </a:p>
          <a:p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Система </a:t>
            </a:r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личных </a:t>
            </a:r>
            <a:r>
              <a:rPr lang="ru-RU" dirty="0" smtClean="0">
                <a:solidFill>
                  <a:srgbClr val="212529"/>
                </a:solidFill>
                <a:latin typeface="Arial Black" panose="020B0A04020102020204" pitchFamily="34" charset="0"/>
              </a:rPr>
              <a:t>сообщений </a:t>
            </a:r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настройки</a:t>
            </a:r>
          </a:p>
          <a:p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И много другое</a:t>
            </a:r>
          </a:p>
          <a:p>
            <a:r>
              <a:rPr lang="ru-RU" dirty="0">
                <a:solidFill>
                  <a:srgbClr val="212529"/>
                </a:solidFill>
                <a:latin typeface="Arial Black" panose="020B0A04020102020204" pitchFamily="34" charset="0"/>
              </a:rPr>
              <a:t>Оформление и передача онлайн</a:t>
            </a:r>
            <a:endParaRPr lang="ru-RU" b="0" i="0" dirty="0">
              <a:solidFill>
                <a:srgbClr val="212529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2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9D268B9-25A7-71C1-8939-98EA753C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44" y="861392"/>
            <a:ext cx="5290756" cy="407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63226-26BA-D988-2AB9-DA0A385EFE7E}"/>
              </a:ext>
            </a:extLst>
          </p:cNvPr>
          <p:cNvSpPr txBox="1"/>
          <p:nvPr/>
        </p:nvSpPr>
        <p:spPr>
          <a:xfrm>
            <a:off x="4407657" y="94276"/>
            <a:ext cx="392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latin typeface="Arial Black" panose="020B0A04020102020204" pitchFamily="34" charset="0"/>
              </a:rPr>
              <a:t>Требование к разработке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F0A7-F5F5-F74D-F255-EBF24B91B34E}"/>
              </a:ext>
            </a:extLst>
          </p:cNvPr>
          <p:cNvSpPr txBox="1"/>
          <p:nvPr/>
        </p:nvSpPr>
        <p:spPr>
          <a:xfrm>
            <a:off x="104448" y="1028343"/>
            <a:ext cx="6692348" cy="480131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Impact" panose="020B0806030902050204" pitchFamily="34" charset="0"/>
              </a:rPr>
              <a:t>Пост про основы разработки требований </a:t>
            </a:r>
            <a:r>
              <a:rPr lang="ru-RU" b="0" i="0" dirty="0">
                <a:effectLst/>
                <a:latin typeface="Impact" panose="020B0806030902050204" pitchFamily="34" charset="0"/>
              </a:rPr>
              <a:t>—</a:t>
            </a:r>
            <a:r>
              <a:rPr lang="ru-RU" b="0" i="0" dirty="0">
                <a:latin typeface="Impact" panose="020B0806030902050204" pitchFamily="34" charset="0"/>
              </a:rPr>
              <a:t> без сложных схем, терминов и таблиц.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b="0" i="0" dirty="0">
              <a:effectLst/>
              <a:latin typeface="Impact" panose="020B080603090205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Impact" panose="020B0806030902050204" pitchFamily="34" charset="0"/>
              </a:rPr>
              <a:t>КОРРЕКТНОЕ ОТОБРАЖЕНИЕ  - он должен нормально открываться во всех основных браузерах, а также быть доступным к просмотру с помощью разных устройств (ПК, ноутбук, смартфон и т. д.);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dirty="0">
              <a:solidFill>
                <a:srgbClr val="111111"/>
              </a:solidFill>
              <a:latin typeface="Impact" panose="020B080603090205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111111"/>
                </a:solidFill>
                <a:latin typeface="Impact" panose="020B0806030902050204" pitchFamily="34" charset="0"/>
              </a:rPr>
              <a:t>ПРИЯТНЫЙ ДИЗАЙН - </a:t>
            </a:r>
            <a:r>
              <a:rPr lang="ru-RU" dirty="0">
                <a:latin typeface="Impact" panose="020B0806030902050204" pitchFamily="34" charset="0"/>
              </a:rPr>
              <a:t>меня, как и большинство других людей, слишком яркие, бьющие по глазам цвета могут напрягать, при выборе оформления ресурса и продумывании его дизайна стоит помнить о разумной мере (особенно если идёт речь о вопросе, каким должен быть сайт солидной компании).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solidFill>
                <a:srgbClr val="11111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0CE33-F6B1-2679-FA01-ABB1D4E0BDFA}"/>
              </a:ext>
            </a:extLst>
          </p:cNvPr>
          <p:cNvSpPr txBox="1"/>
          <p:nvPr/>
        </p:nvSpPr>
        <p:spPr>
          <a:xfrm>
            <a:off x="709127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ru-RU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ru-RU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Наименование и логотип находятся в верхней части страницы;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ru-RU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ru-RU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Меню расположено слева или сверху, выпадающее либо статичное;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ru-RU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ru-RU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Цветовая гамма </a:t>
            </a:r>
            <a:r>
              <a:rPr lang="ru-RU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— сдержанная, гармоничная, без яркости, обычно в светлых оттенках. Если у компании разработана айдентика, включаются фирменные цвета и элементы;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ru-RU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ru-RU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Графика, анимация и прочие мультимедийные штучки либо совсем отсутствуют, либо расставлены в виде незначительных вкраплений;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ru-RU" b="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ru-RU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Шрифты подбираются скромные, без излишеств, вычурности, цветовых эффектов.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32403-D2F5-8D2B-8CF5-1B12618CB66C}"/>
              </a:ext>
            </a:extLst>
          </p:cNvPr>
          <p:cNvSpPr txBox="1"/>
          <p:nvPr/>
        </p:nvSpPr>
        <p:spPr>
          <a:xfrm>
            <a:off x="3167269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ru-RU" b="0" i="0" dirty="0">
                <a:solidFill>
                  <a:srgbClr val="292929"/>
                </a:solidFill>
                <a:latin typeface="Arial Black" panose="020B0A04020102020204" pitchFamily="34" charset="0"/>
              </a:rPr>
              <a:t>Этот стиль веб-дизайна подчиняется достаточно строгим нормам: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9AAA7D8D-280E-ADB3-793E-1CD1B2C29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690CD8F8-5C08-997E-F25D-E5342FDE36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9710CA0E-9B82-EAF9-B7D4-DEF1761A7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9DAD86-51DD-1AB3-4DAA-8F55ADB9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853" y="1837082"/>
            <a:ext cx="4392825" cy="3488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99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0C1A0E-A289-BA42-5339-2266A94840F7}"/>
              </a:ext>
            </a:extLst>
          </p:cNvPr>
          <p:cNvSpPr txBox="1"/>
          <p:nvPr/>
        </p:nvSpPr>
        <p:spPr>
          <a:xfrm>
            <a:off x="927652" y="927650"/>
            <a:ext cx="636104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ru-RU" sz="2800" b="1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Стратегию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Gabriola" panose="04040605051002020D02" pitchFamily="82" charset="0"/>
              </a:rPr>
              <a:t> — описать цели и задачи сайта, изучить ЦА.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ru-RU" sz="2800" b="1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Возможности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Gabriola" panose="04040605051002020D02" pitchFamily="82" charset="0"/>
              </a:rPr>
              <a:t> — выяснить, какие функции помогают решать задачи пользователя.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ru-RU" sz="2800" b="1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Структуру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Gabriola" panose="04040605051002020D02" pitchFamily="82" charset="0"/>
              </a:rPr>
              <a:t>— спроектировать архитектуру сайта в зависимости от пользовательского опыта.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ru-RU" sz="2800" b="1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Компоновку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Gabriola" panose="04040605051002020D02" pitchFamily="82" charset="0"/>
              </a:rPr>
              <a:t> — подготовить прототип сайта.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ru-RU" sz="2800" b="1" i="0" dirty="0">
                <a:solidFill>
                  <a:srgbClr val="333333"/>
                </a:solidFill>
                <a:effectLst/>
                <a:latin typeface="Bookman Old Style" panose="02050604050505020204" pitchFamily="18" charset="0"/>
              </a:rPr>
              <a:t>Поверхность 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Gabriola" panose="04040605051002020D02" pitchFamily="82" charset="0"/>
              </a:rPr>
              <a:t>— разработать дизайн сайта.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0DE50-0F65-5A5C-393F-6B4E6021EF89}"/>
              </a:ext>
            </a:extLst>
          </p:cNvPr>
          <p:cNvSpPr txBox="1"/>
          <p:nvPr/>
        </p:nvSpPr>
        <p:spPr>
          <a:xfrm>
            <a:off x="3326296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Arial Black" panose="020B0A04020102020204" pitchFamily="34" charset="0"/>
              </a:rPr>
              <a:t>функциональным наполнением сайта на пять уровней: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28365-F921-33DE-EE99-44878F3F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92" y="927650"/>
            <a:ext cx="4325258" cy="3949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18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5C67A8-C245-09EC-29A9-C702806D4DBB}"/>
              </a:ext>
            </a:extLst>
          </p:cNvPr>
          <p:cNvSpPr txBox="1"/>
          <p:nvPr/>
        </p:nvSpPr>
        <p:spPr>
          <a:xfrm>
            <a:off x="4859795" y="69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UX/UI-</a:t>
            </a:r>
            <a:r>
              <a:rPr lang="ru-RU" b="1" dirty="0">
                <a:latin typeface="Arial Black" panose="020B0A04020102020204" pitchFamily="34" charset="0"/>
              </a:rPr>
              <a:t>дизайнер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12E44-6319-5232-104D-41463AD2ABC1}"/>
              </a:ext>
            </a:extLst>
          </p:cNvPr>
          <p:cNvSpPr txBox="1"/>
          <p:nvPr/>
        </p:nvSpPr>
        <p:spPr>
          <a:xfrm>
            <a:off x="1086679" y="5879650"/>
            <a:ext cx="3922643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3450" lvl="1" indent="-476250">
              <a:lnSpc>
                <a:spcPct val="90000"/>
              </a:lnSpc>
            </a:pPr>
            <a:r>
              <a:rPr lang="ru-RU" altLang="ru-RU" sz="2800" dirty="0">
                <a:latin typeface="Bahnschrift SemiBold SemiConden" panose="020B0502040204020203" pitchFamily="34" charset="0"/>
              </a:rPr>
              <a:t>Какой – то мужик </a:t>
            </a:r>
          </a:p>
          <a:p>
            <a:pPr marL="552450" indent="-55245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endParaRPr lang="ru-RU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FDDA6DD-FE6C-50EA-B73F-4AD837A4A6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AFDFC2-EB2B-4436-F4F9-351DF7C8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1133985"/>
            <a:ext cx="6268278" cy="47012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Прямоугольник 1"/>
          <p:cNvSpPr/>
          <p:nvPr/>
        </p:nvSpPr>
        <p:spPr>
          <a:xfrm>
            <a:off x="7670481" y="1338177"/>
            <a:ext cx="45215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81819"/>
                </a:solidFill>
                <a:latin typeface="Arial Black" panose="020B0A04020102020204" pitchFamily="34" charset="0"/>
              </a:rPr>
              <a:t>Он нужен для того, чтобы понять размещение элементов, определить функционал, подобрать инструменты для реализации. </a:t>
            </a:r>
            <a:endParaRPr lang="ru-RU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96000" y="6270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181819"/>
                </a:solidFill>
                <a:latin typeface="Arial Black" panose="020B0A04020102020204" pitchFamily="34" charset="0"/>
              </a:rPr>
              <a:t> </a:t>
            </a:r>
            <a:r>
              <a:rPr lang="ru-RU" b="1" dirty="0">
                <a:solidFill>
                  <a:srgbClr val="181819"/>
                </a:solidFill>
                <a:latin typeface="Arial Black" panose="020B0A04020102020204" pitchFamily="34" charset="0"/>
              </a:rPr>
              <a:t>создать оболочку для прототипа, который разработал UX-дизайнер. Благодаря UI-дизайну сайт становится красивым, дружелюбным, стильным. Элементы приобретают иерархию за счет визуального оформления, обретают форму и становятся понятными для пользователя.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95192" y="120134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Задача UI-дизайнера</a:t>
            </a:r>
            <a:r>
              <a:rPr lang="ru-RU" b="1" dirty="0">
                <a:solidFill>
                  <a:srgbClr val="181819"/>
                </a:solidFill>
                <a:latin typeface="Arial Black" panose="020B0A04020102020204" pitchFamily="34" charset="0"/>
              </a:rPr>
              <a:t>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5900" y="4349660"/>
            <a:ext cx="5880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</a:rPr>
              <a:t>UI-дизайнер решает, как интерфейс цифрового продукта будет выглядеть на разных носителях, — то есть обеспечивает адаптивность.</a:t>
            </a:r>
          </a:p>
          <a:p>
            <a:pPr fontAlgn="base"/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</a:rPr>
              <a:t>Наверняка вы замечали, что сайт, открытый на настольном компьютере, выглядит иначе, чем на планшете или мобильном телефоне. Потому что на разных устройствах вы видите разные адаптивные решения интерфейса.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3074" name="Picture 2" descr="https://248006.selcdn.ru/main/upload/setka_images/11315824082020_395ac55f9d2bdf7b2eaa249aca1918774fc91e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7490" r="21843" b="15698"/>
          <a:stretch/>
        </p:blipFill>
        <p:spPr bwMode="auto">
          <a:xfrm>
            <a:off x="98425" y="627013"/>
            <a:ext cx="5838849" cy="348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248006.selcdn.ru/main/upload/setka_images/11315824082020_395ac55f9d2bdf7b2eaa249aca1918774fc91e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7" t="24315" r="3373" b="14110"/>
          <a:stretch/>
        </p:blipFill>
        <p:spPr bwMode="auto">
          <a:xfrm>
            <a:off x="8067573" y="2658338"/>
            <a:ext cx="2152854" cy="41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EC81A-3051-21C0-9732-62A976BF5536}"/>
              </a:ext>
            </a:extLst>
          </p:cNvPr>
          <p:cNvSpPr txBox="1"/>
          <p:nvPr/>
        </p:nvSpPr>
        <p:spPr>
          <a:xfrm>
            <a:off x="4948002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Программист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3B7C04-0909-1BB7-6DD3-994A4D2B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727691"/>
            <a:ext cx="5057775" cy="4505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CBE7F-C4AC-497D-29E1-43ADE62C0DED}"/>
              </a:ext>
            </a:extLst>
          </p:cNvPr>
          <p:cNvSpPr txBox="1"/>
          <p:nvPr/>
        </p:nvSpPr>
        <p:spPr>
          <a:xfrm>
            <a:off x="2968487" y="5416070"/>
            <a:ext cx="1153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говнюк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2C1E3-969A-B525-FB6C-17017B57E0F3}"/>
              </a:ext>
            </a:extLst>
          </p:cNvPr>
          <p:cNvSpPr txBox="1"/>
          <p:nvPr/>
        </p:nvSpPr>
        <p:spPr>
          <a:xfrm>
            <a:off x="6245570" y="2057023"/>
            <a:ext cx="5806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Программист, или </a:t>
            </a:r>
            <a:r>
              <a:rPr lang="ru-RU" b="1" dirty="0" err="1">
                <a:latin typeface="Arial Black" panose="020B0A04020102020204" pitchFamily="34" charset="0"/>
              </a:rPr>
              <a:t>back-end</a:t>
            </a:r>
            <a:r>
              <a:rPr lang="ru-RU" b="1" dirty="0">
                <a:latin typeface="Arial Black" panose="020B0A04020102020204" pitchFamily="34" charset="0"/>
              </a:rPr>
              <a:t> разработчик, воплощает все задумки дизайнеров в рабочие инструменты. </a:t>
            </a:r>
            <a:endParaRPr lang="ru-RU" b="1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700" y="15303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Его задача – создать функционирующие </a:t>
            </a:r>
            <a:r>
              <a:rPr lang="ru-RU" b="1" dirty="0">
                <a:latin typeface="Arial Black" panose="020B0A04020102020204" pitchFamily="34" charset="0"/>
              </a:rPr>
              <a:t>инструменты на сайте и совместить с версткой. Так сайт начинает решать прикладные задачи и приобретать рабочий вид. </a:t>
            </a:r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Нередко над разработкой работает несколько программистов. </a:t>
            </a:r>
            <a:r>
              <a:rPr lang="ru-RU" b="1" dirty="0">
                <a:latin typeface="Arial Black" panose="020B0A04020102020204" pitchFamily="34" charset="0"/>
              </a:rPr>
              <a:t>Все зависит от сложности проекта. Чем больше инструментов и функций необходимо реализовать, тем больше времени потребуется. Поэтому команда расширяется внедрением нескольких специалистов одного направления.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EC81A-3051-21C0-9732-62A976BF5536}"/>
              </a:ext>
            </a:extLst>
          </p:cNvPr>
          <p:cNvSpPr txBox="1"/>
          <p:nvPr/>
        </p:nvSpPr>
        <p:spPr>
          <a:xfrm>
            <a:off x="4948002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 Black" panose="020B0A04020102020204" pitchFamily="34" charset="0"/>
              </a:rPr>
              <a:t>Задача </a:t>
            </a:r>
            <a:r>
              <a:rPr lang="ru-RU" b="1" dirty="0" smtClean="0">
                <a:latin typeface="Arial Black" panose="020B0A04020102020204" pitchFamily="34" charset="0"/>
              </a:rPr>
              <a:t>Программиста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4098" name="Picture 2" descr="https://onlinezayavkanacredit.ru/wp-content/uploads/2020/12/programm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1140618"/>
            <a:ext cx="4947708" cy="3710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age1.thematicnews.com/uploads/images/68/22/64/02016/03/05/bb54dd06b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7" y="923330"/>
            <a:ext cx="5450082" cy="3631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7520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181819"/>
                </a:solidFill>
                <a:latin typeface="Arial Black" panose="020B0A04020102020204" pitchFamily="34" charset="0"/>
              </a:rPr>
              <a:t>Контент-менеджер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665198" y="1907389"/>
            <a:ext cx="5660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9"/>
                </a:solidFill>
                <a:latin typeface="Arial Black" panose="020B0A04020102020204" pitchFamily="34" charset="0"/>
              </a:rPr>
              <a:t>Контент-менеджер наполняет сайт информацией. Это могут быть тексты, </a:t>
            </a:r>
            <a:r>
              <a:rPr lang="ru-RU" dirty="0" err="1">
                <a:solidFill>
                  <a:srgbClr val="181819"/>
                </a:solidFill>
                <a:latin typeface="Arial Black" panose="020B0A04020102020204" pitchFamily="34" charset="0"/>
              </a:rPr>
              <a:t>визуал</a:t>
            </a:r>
            <a:r>
              <a:rPr lang="ru-RU" dirty="0">
                <a:solidFill>
                  <a:srgbClr val="181819"/>
                </a:solidFill>
                <a:latin typeface="Arial Black" panose="020B0A04020102020204" pitchFamily="34" charset="0"/>
              </a:rPr>
              <a:t> и другие типы контента. 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В прямые обязанности </a:t>
            </a:r>
            <a:r>
              <a:rPr lang="ru-RU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входит:  </a:t>
            </a:r>
            <a:r>
              <a:rPr lang="ru-RU" dirty="0">
                <a:solidFill>
                  <a:srgbClr val="181819"/>
                </a:solidFill>
                <a:latin typeface="Arial Black" panose="020B0A04020102020204" pitchFamily="34" charset="0"/>
              </a:rPr>
              <a:t>размещение текстов, фотографий, оформление страниц сайта, поиск сопровождающих изображений, редактура и вычитка предоставленных статей.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0" y="4737100"/>
            <a:ext cx="2234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 Black" panose="020B0A04020102020204" pitchFamily="34" charset="0"/>
              </a:rPr>
              <a:t>Лионель </a:t>
            </a:r>
            <a:r>
              <a:rPr lang="ru-RU" b="1" dirty="0" err="1">
                <a:latin typeface="Arial Black" panose="020B0A04020102020204" pitchFamily="34" charset="0"/>
              </a:rPr>
              <a:t>Месси</a:t>
            </a:r>
            <a:endParaRPr lang="ru-RU" b="1" dirty="0">
              <a:latin typeface="Arial Black" panose="020B0A04020102020204" pitchFamily="34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1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601</Words>
  <Application>Microsoft Office PowerPoint</Application>
  <PresentationFormat>Широкоэкранный</PresentationFormat>
  <Paragraphs>69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32" baseType="lpstr">
      <vt:lpstr>Microsoft JhengHei UI</vt:lpstr>
      <vt:lpstr>Arial</vt:lpstr>
      <vt:lpstr>Arial Black</vt:lpstr>
      <vt:lpstr>Bahnschrift SemiBold SemiConden</vt:lpstr>
      <vt:lpstr>Bookman Old Style</vt:lpstr>
      <vt:lpstr>Calibri</vt:lpstr>
      <vt:lpstr>Calibri Light</vt:lpstr>
      <vt:lpstr>Comic Sans MS</vt:lpstr>
      <vt:lpstr>Cooper Black</vt:lpstr>
      <vt:lpstr>Gabriola</vt:lpstr>
      <vt:lpstr>Helvetica Neue</vt:lpstr>
      <vt:lpstr>Impact</vt:lpstr>
      <vt:lpstr>Manrope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 Re</dc:creator>
  <cp:lastModifiedBy>RE Re</cp:lastModifiedBy>
  <cp:revision>15</cp:revision>
  <dcterms:created xsi:type="dcterms:W3CDTF">2023-01-25T08:16:08Z</dcterms:created>
  <dcterms:modified xsi:type="dcterms:W3CDTF">2023-01-31T14:56:59Z</dcterms:modified>
</cp:coreProperties>
</file>